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56" r:id="rId3"/>
    <p:sldId id="258" r:id="rId4"/>
    <p:sldId id="266" r:id="rId5"/>
    <p:sldId id="267" r:id="rId6"/>
    <p:sldId id="257" r:id="rId7"/>
    <p:sldId id="260" r:id="rId8"/>
    <p:sldId id="261" r:id="rId9"/>
    <p:sldId id="259" r:id="rId10"/>
    <p:sldId id="262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FF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70" d="100"/>
          <a:sy n="70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59802-AA53-4827-AB2C-2B0EC36CBB25}" type="datetimeFigureOut">
              <a:rPr lang="en-US" smtClean="0"/>
              <a:pPr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C769-9421-4ED0-A1B5-DD642301A5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59802-AA53-4827-AB2C-2B0EC36CBB25}" type="datetimeFigureOut">
              <a:rPr lang="en-US" smtClean="0"/>
              <a:pPr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C769-9421-4ED0-A1B5-DD642301A5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59802-AA53-4827-AB2C-2B0EC36CBB25}" type="datetimeFigureOut">
              <a:rPr lang="en-US" smtClean="0"/>
              <a:pPr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C769-9421-4ED0-A1B5-DD642301A5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59802-AA53-4827-AB2C-2B0EC36CBB25}" type="datetimeFigureOut">
              <a:rPr lang="en-US" smtClean="0"/>
              <a:pPr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C769-9421-4ED0-A1B5-DD642301A5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59802-AA53-4827-AB2C-2B0EC36CBB25}" type="datetimeFigureOut">
              <a:rPr lang="en-US" smtClean="0"/>
              <a:pPr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C769-9421-4ED0-A1B5-DD642301A5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59802-AA53-4827-AB2C-2B0EC36CBB25}" type="datetimeFigureOut">
              <a:rPr lang="en-US" smtClean="0"/>
              <a:pPr/>
              <a:t>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C769-9421-4ED0-A1B5-DD642301A5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59802-AA53-4827-AB2C-2B0EC36CBB25}" type="datetimeFigureOut">
              <a:rPr lang="en-US" smtClean="0"/>
              <a:pPr/>
              <a:t>1/9/2018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C769-9421-4ED0-A1B5-DD642301A5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59802-AA53-4827-AB2C-2B0EC36CBB25}" type="datetimeFigureOut">
              <a:rPr lang="en-US" smtClean="0"/>
              <a:pPr/>
              <a:t>1/9/2018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C769-9421-4ED0-A1B5-DD642301A5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59802-AA53-4827-AB2C-2B0EC36CBB25}" type="datetimeFigureOut">
              <a:rPr lang="en-US" smtClean="0"/>
              <a:pPr/>
              <a:t>1/9/2018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C769-9421-4ED0-A1B5-DD642301A5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59802-AA53-4827-AB2C-2B0EC36CBB25}" type="datetimeFigureOut">
              <a:rPr lang="en-US" smtClean="0"/>
              <a:pPr/>
              <a:t>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C769-9421-4ED0-A1B5-DD642301A5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59802-AA53-4827-AB2C-2B0EC36CBB25}" type="datetimeFigureOut">
              <a:rPr lang="en-US" smtClean="0"/>
              <a:pPr/>
              <a:t>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C769-9421-4ED0-A1B5-DD642301A5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59802-AA53-4827-AB2C-2B0EC36CBB25}" type="datetimeFigureOut">
              <a:rPr lang="en-US" smtClean="0"/>
              <a:pPr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4C769-9421-4ED0-A1B5-DD642301A54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0"/>
            <a:ext cx="52196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smtClean="0"/>
              <a:t>Fields of Psychology</a:t>
            </a:r>
            <a:endParaRPr lang="en-US" sz="40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85800"/>
            <a:ext cx="5099216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000" b="1" dirty="0" smtClean="0"/>
              <a:t>Psychiatry</a:t>
            </a:r>
          </a:p>
          <a:p>
            <a:pPr marL="742950" indent="-742950"/>
            <a:r>
              <a:rPr lang="en-US" sz="4000" dirty="0"/>
              <a:t> </a:t>
            </a:r>
            <a:r>
              <a:rPr lang="en-US" sz="4000" dirty="0" smtClean="0"/>
              <a:t>   -medical school</a:t>
            </a:r>
          </a:p>
          <a:p>
            <a:pPr marL="742950" indent="-742950"/>
            <a:r>
              <a:rPr lang="en-US" sz="4000" dirty="0"/>
              <a:t> </a:t>
            </a:r>
            <a:r>
              <a:rPr lang="en-US" sz="4000" dirty="0" smtClean="0"/>
              <a:t>   -can prescribe</a:t>
            </a:r>
          </a:p>
          <a:p>
            <a:pPr marL="742950" indent="-742950"/>
            <a:r>
              <a:rPr lang="en-US" sz="4000" dirty="0"/>
              <a:t> </a:t>
            </a:r>
            <a:r>
              <a:rPr lang="en-US" sz="4000" dirty="0" smtClean="0"/>
              <a:t>     medicine</a:t>
            </a:r>
          </a:p>
          <a:p>
            <a:pPr marL="742950" indent="-742950"/>
            <a:r>
              <a:rPr lang="en-US" sz="4000" dirty="0"/>
              <a:t> </a:t>
            </a:r>
            <a:r>
              <a:rPr lang="en-US" sz="4000" dirty="0" smtClean="0"/>
              <a:t>   -treats and diagnoses</a:t>
            </a:r>
          </a:p>
          <a:p>
            <a:pPr marL="742950" indent="-742950"/>
            <a:r>
              <a:rPr lang="en-US" sz="4000" dirty="0"/>
              <a:t> </a:t>
            </a:r>
            <a:r>
              <a:rPr lang="en-US" sz="4000" dirty="0" smtClean="0"/>
              <a:t>    those with </a:t>
            </a:r>
          </a:p>
          <a:p>
            <a:pPr marL="742950" indent="-742950"/>
            <a:r>
              <a:rPr lang="en-US" sz="4000" dirty="0"/>
              <a:t> </a:t>
            </a:r>
            <a:r>
              <a:rPr lang="en-US" sz="4000" dirty="0" smtClean="0"/>
              <a:t>    disturbed behavior.</a:t>
            </a:r>
            <a:endParaRPr lang="en-US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555" y="0"/>
            <a:ext cx="89154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9. </a:t>
            </a:r>
            <a:r>
              <a:rPr lang="en-US" sz="2800" b="1" dirty="0" smtClean="0"/>
              <a:t>Neuropsychologists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-investigates relationships between nervous system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and behavior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-assess, diagnose, treat central nervous system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disorders such as Alzheimer’s or stroke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-assess for head injuries, learning disabilities, ADHD,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autism</a:t>
            </a:r>
          </a:p>
          <a:p>
            <a:endParaRPr lang="en-US" sz="2800" dirty="0"/>
          </a:p>
          <a:p>
            <a:r>
              <a:rPr lang="en-US" sz="2800" b="1" dirty="0" smtClean="0"/>
              <a:t>10. School Psychologists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-assessment and intervention for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children in the educational setting.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-diagnose and treat cognitive,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emotional, and social problems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-works with parents, teachers, students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36" y="304800"/>
            <a:ext cx="872033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11. Sport Psychologist</a:t>
            </a:r>
          </a:p>
          <a:p>
            <a:r>
              <a:rPr lang="en-US" sz="2800" dirty="0" smtClean="0"/>
              <a:t>      -study psychological factors that influence participation</a:t>
            </a:r>
          </a:p>
          <a:p>
            <a:r>
              <a:rPr lang="en-US" sz="2800" dirty="0" smtClean="0"/>
              <a:t>       and performance in sports.</a:t>
            </a:r>
          </a:p>
          <a:p>
            <a:r>
              <a:rPr lang="en-US" sz="2800" dirty="0"/>
              <a:t>      -mental strategies, such as visualization, self-talk and </a:t>
            </a: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    relaxation techniques, pain tolerance</a:t>
            </a:r>
          </a:p>
        </p:txBody>
      </p:sp>
    </p:spTree>
    <p:extLst>
      <p:ext uri="{BB962C8B-B14F-4D97-AF65-F5344CB8AC3E}">
        <p14:creationId xmlns:p14="http://schemas.microsoft.com/office/powerpoint/2010/main" val="2297235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81000"/>
            <a:ext cx="7720575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 startAt="2"/>
            </a:pPr>
            <a:r>
              <a:rPr lang="en-US" sz="4000" b="1" dirty="0" smtClean="0"/>
              <a:t>Psychology</a:t>
            </a:r>
          </a:p>
          <a:p>
            <a:pPr marL="742950" indent="-742950"/>
            <a:r>
              <a:rPr lang="en-US" sz="4000" dirty="0"/>
              <a:t> </a:t>
            </a:r>
            <a:r>
              <a:rPr lang="en-US" sz="4000" dirty="0" smtClean="0"/>
              <a:t>      -master’s degree or more</a:t>
            </a:r>
          </a:p>
          <a:p>
            <a:pPr marL="742950" indent="-742950"/>
            <a:r>
              <a:rPr lang="en-US" sz="4000" dirty="0"/>
              <a:t> </a:t>
            </a:r>
            <a:r>
              <a:rPr lang="en-US" sz="4000" dirty="0" smtClean="0"/>
              <a:t>      -observes and analyzes behavior</a:t>
            </a:r>
          </a:p>
          <a:p>
            <a:pPr marL="742950" indent="-742950"/>
            <a:r>
              <a:rPr lang="en-US" sz="4000" dirty="0"/>
              <a:t> </a:t>
            </a:r>
            <a:r>
              <a:rPr lang="en-US" sz="4000" dirty="0" smtClean="0"/>
              <a:t>      -develops theories, influences</a:t>
            </a:r>
          </a:p>
          <a:p>
            <a:pPr marL="742950" indent="-742950"/>
            <a:r>
              <a:rPr lang="en-US" sz="4000" dirty="0"/>
              <a:t> </a:t>
            </a:r>
            <a:r>
              <a:rPr lang="en-US" sz="4000" dirty="0" smtClean="0"/>
              <a:t>        behavior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/>
              <a:t>Careers in Psychology</a:t>
            </a:r>
          </a:p>
          <a:p>
            <a:r>
              <a:rPr lang="en-US" sz="2800" b="1" dirty="0" smtClean="0"/>
              <a:t>1.   Developmental Psychology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-basic and applied science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         </a:t>
            </a:r>
            <a:r>
              <a:rPr lang="en-US" sz="2800" dirty="0" smtClean="0"/>
              <a:t>-research on age-related behavioral changes and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          </a:t>
            </a:r>
            <a:r>
              <a:rPr lang="en-US" sz="2800" dirty="0" smtClean="0"/>
              <a:t>applies knowledge to schools, child-care, senior-care.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      </a:t>
            </a:r>
            <a:r>
              <a:rPr lang="en-US" sz="2800" dirty="0" smtClean="0"/>
              <a:t>   -usually works in specific stages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of the life span.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b="1" dirty="0" smtClean="0"/>
              <a:t>2.   Educational Psychology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   </a:t>
            </a:r>
            <a:r>
              <a:rPr lang="en-US" sz="2800" dirty="0" smtClean="0"/>
              <a:t>  -studies relationship between learning and environment.</a:t>
            </a:r>
            <a:endParaRPr lang="en-US" sz="2800" b="1" dirty="0"/>
          </a:p>
          <a:p>
            <a:r>
              <a:rPr lang="en-US" sz="2800" dirty="0"/>
              <a:t>       </a:t>
            </a:r>
            <a:r>
              <a:rPr lang="en-US" sz="2800" dirty="0" smtClean="0"/>
              <a:t>    -</a:t>
            </a:r>
            <a:r>
              <a:rPr lang="en-US" sz="2800" dirty="0"/>
              <a:t>devises teaching methods</a:t>
            </a:r>
          </a:p>
          <a:p>
            <a:r>
              <a:rPr lang="en-US" sz="2800" dirty="0"/>
              <a:t>       </a:t>
            </a:r>
            <a:r>
              <a:rPr lang="en-US" sz="2800" dirty="0" smtClean="0"/>
              <a:t>    -</a:t>
            </a:r>
            <a:r>
              <a:rPr lang="en-US" sz="2800" dirty="0"/>
              <a:t>evaluates methods</a:t>
            </a:r>
          </a:p>
          <a:p>
            <a:r>
              <a:rPr lang="en-US" sz="2800" dirty="0"/>
              <a:t>      </a:t>
            </a:r>
            <a:r>
              <a:rPr lang="en-US" sz="2800" dirty="0" smtClean="0"/>
              <a:t>     </a:t>
            </a:r>
            <a:r>
              <a:rPr lang="en-US" sz="2800" dirty="0"/>
              <a:t>-devises tests</a:t>
            </a:r>
          </a:p>
          <a:p>
            <a:endParaRPr lang="en-US" sz="2800" dirty="0" smtClean="0"/>
          </a:p>
          <a:p>
            <a:r>
              <a:rPr lang="en-US" sz="2400" b="1" dirty="0"/>
              <a:t> </a:t>
            </a:r>
            <a:r>
              <a:rPr lang="en-US" sz="2400" b="1" dirty="0" smtClean="0"/>
              <a:t>          </a:t>
            </a:r>
          </a:p>
          <a:p>
            <a:pPr marL="742950" indent="-742950"/>
            <a:r>
              <a:rPr lang="en-US" sz="4000" dirty="0"/>
              <a:t> </a:t>
            </a:r>
            <a:r>
              <a:rPr lang="en-US" sz="4000" dirty="0" smtClean="0"/>
              <a:t>      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0"/>
            <a:ext cx="90678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3. </a:t>
            </a:r>
            <a:r>
              <a:rPr lang="en-US" sz="2800" b="1" dirty="0"/>
              <a:t>Social Psychology</a:t>
            </a:r>
          </a:p>
          <a:p>
            <a:r>
              <a:rPr lang="en-US" sz="2800" dirty="0"/>
              <a:t>   </a:t>
            </a:r>
            <a:r>
              <a:rPr lang="en-US" sz="2800" dirty="0" smtClean="0"/>
              <a:t>-</a:t>
            </a:r>
            <a:r>
              <a:rPr lang="en-US" sz="2800" dirty="0"/>
              <a:t>studies how beliefs, feelings, and behaviors </a:t>
            </a:r>
            <a:r>
              <a:rPr lang="en-US" sz="2800" dirty="0" smtClean="0"/>
              <a:t>are influenced</a:t>
            </a:r>
            <a:endParaRPr lang="en-US" sz="2800" dirty="0"/>
          </a:p>
          <a:p>
            <a:r>
              <a:rPr lang="en-US" sz="2800" dirty="0"/>
              <a:t>       by others.</a:t>
            </a:r>
          </a:p>
          <a:p>
            <a:r>
              <a:rPr lang="en-US" sz="2800" dirty="0"/>
              <a:t>     -study topics may include aggression, violence, prejudice,</a:t>
            </a:r>
          </a:p>
          <a:p>
            <a:r>
              <a:rPr lang="en-US" sz="2800" dirty="0"/>
              <a:t>      group behavior, and leadership.</a:t>
            </a:r>
          </a:p>
          <a:p>
            <a:r>
              <a:rPr lang="en-US" sz="2800" dirty="0"/>
              <a:t>     -may work in university or marketing setting.</a:t>
            </a:r>
          </a:p>
          <a:p>
            <a:r>
              <a:rPr lang="en-US" sz="2800" dirty="0"/>
              <a:t>     -may do public opinion </a:t>
            </a:r>
            <a:r>
              <a:rPr lang="en-US" sz="2800" dirty="0" smtClean="0"/>
              <a:t>surveys</a:t>
            </a:r>
          </a:p>
          <a:p>
            <a:endParaRPr lang="en-US" sz="2800" dirty="0"/>
          </a:p>
          <a:p>
            <a:r>
              <a:rPr lang="en-US" sz="2800" dirty="0" smtClean="0"/>
              <a:t>4</a:t>
            </a:r>
            <a:r>
              <a:rPr lang="en-US" sz="2800" dirty="0"/>
              <a:t>. </a:t>
            </a:r>
            <a:r>
              <a:rPr lang="en-US" sz="2800" b="1" dirty="0"/>
              <a:t>Experimental Psychology</a:t>
            </a:r>
          </a:p>
          <a:p>
            <a:r>
              <a:rPr lang="en-US" sz="2800" dirty="0"/>
              <a:t>      -basic science</a:t>
            </a:r>
          </a:p>
          <a:p>
            <a:r>
              <a:rPr lang="en-US" sz="2800" dirty="0"/>
              <a:t>      -experiment of everything</a:t>
            </a:r>
          </a:p>
          <a:p>
            <a:r>
              <a:rPr lang="en-US" sz="2800" dirty="0"/>
              <a:t>      -brain stimulating experiments</a:t>
            </a:r>
          </a:p>
          <a:p>
            <a:r>
              <a:rPr lang="en-US" sz="2800" dirty="0"/>
              <a:t>      -thoughts of the disturb</a:t>
            </a:r>
          </a:p>
          <a:p>
            <a:r>
              <a:rPr lang="en-US" sz="2800" dirty="0"/>
              <a:t>      -group voting</a:t>
            </a:r>
          </a:p>
          <a:p>
            <a:r>
              <a:rPr lang="en-US" sz="2800" dirty="0"/>
              <a:t>      -sleep/dreaming</a:t>
            </a:r>
          </a:p>
        </p:txBody>
      </p:sp>
    </p:spTree>
    <p:extLst>
      <p:ext uri="{BB962C8B-B14F-4D97-AF65-F5344CB8AC3E}">
        <p14:creationId xmlns:p14="http://schemas.microsoft.com/office/powerpoint/2010/main" val="1896686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9048631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 startAt="5"/>
            </a:pPr>
            <a:r>
              <a:rPr lang="en-US" sz="2800" b="1" dirty="0" smtClean="0"/>
              <a:t>Cognitive Psychology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-studies thought processes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-focuses on perception, language, attention span,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problem solving, memory, judgement, forgetting,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intelligence.</a:t>
            </a:r>
          </a:p>
          <a:p>
            <a:endParaRPr lang="en-US" sz="2800" dirty="0"/>
          </a:p>
          <a:p>
            <a:r>
              <a:rPr lang="en-US" sz="2800" b="1" dirty="0" smtClean="0"/>
              <a:t>6. Psychometric and Quantitative Psychologists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-studies methods used to acquire psychological knowledge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-may update personality tests, administer, score tests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-design, analyze, interpret results of research programs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-must know research methods, statistics, computers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2945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2982" y="928665"/>
            <a:ext cx="917698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 1. Clinical Psychologist</a:t>
            </a:r>
          </a:p>
          <a:p>
            <a:pPr marL="742950" indent="-742950"/>
            <a:r>
              <a:rPr lang="en-US" sz="2400" dirty="0"/>
              <a:t> </a:t>
            </a:r>
            <a:r>
              <a:rPr lang="en-US" sz="2400" dirty="0" smtClean="0"/>
              <a:t>     -counsels people on a range of issues from adjustment to illness</a:t>
            </a:r>
          </a:p>
          <a:p>
            <a:pPr marL="742950" indent="-742950"/>
            <a:r>
              <a:rPr lang="en-US" sz="2400" dirty="0"/>
              <a:t> </a:t>
            </a:r>
            <a:r>
              <a:rPr lang="en-US" sz="2400" dirty="0" smtClean="0"/>
              <a:t>     -individuals or groups</a:t>
            </a:r>
          </a:p>
          <a:p>
            <a:pPr marL="742950" indent="-742950"/>
            <a:r>
              <a:rPr lang="en-US" sz="2400" dirty="0"/>
              <a:t> </a:t>
            </a:r>
            <a:r>
              <a:rPr lang="en-US" sz="2400" dirty="0" smtClean="0"/>
              <a:t>     -private offices, hospitals, clinics, schools, mental health organizations, universities, counseling centers, military services</a:t>
            </a:r>
          </a:p>
          <a:p>
            <a:pPr marL="742950" indent="-742950"/>
            <a:r>
              <a:rPr lang="en-US" sz="2400" dirty="0"/>
              <a:t> </a:t>
            </a:r>
            <a:r>
              <a:rPr lang="en-US" sz="2400" dirty="0" smtClean="0"/>
              <a:t>     -largest subfield</a:t>
            </a:r>
          </a:p>
          <a:p>
            <a:pPr marL="742950" indent="-742950"/>
            <a:r>
              <a:rPr lang="en-US" sz="2400" dirty="0"/>
              <a:t> </a:t>
            </a:r>
            <a:r>
              <a:rPr lang="en-US" sz="2400" dirty="0" smtClean="0"/>
              <a:t>     -doctorate degree</a:t>
            </a:r>
          </a:p>
          <a:p>
            <a:pPr marL="742950" indent="-742950"/>
            <a:endParaRPr lang="en-US" sz="2400" dirty="0"/>
          </a:p>
          <a:p>
            <a:pPr marL="742950" indent="-742950"/>
            <a:r>
              <a:rPr lang="en-US" sz="2400" b="1" dirty="0" smtClean="0"/>
              <a:t>2.   Counseling Psychologist</a:t>
            </a:r>
          </a:p>
          <a:p>
            <a:pPr marL="742950" indent="-742950"/>
            <a:r>
              <a:rPr lang="en-US" sz="2400" dirty="0"/>
              <a:t> </a:t>
            </a:r>
            <a:r>
              <a:rPr lang="en-US" sz="2400" dirty="0" smtClean="0"/>
              <a:t>    -counsels and helps people cope with</a:t>
            </a:r>
          </a:p>
          <a:p>
            <a:pPr marL="742950" indent="-742950"/>
            <a:r>
              <a:rPr lang="en-US" sz="2400" dirty="0"/>
              <a:t> </a:t>
            </a:r>
            <a:r>
              <a:rPr lang="en-US" sz="2400" dirty="0" smtClean="0"/>
              <a:t>     challenges and crises.</a:t>
            </a:r>
          </a:p>
          <a:p>
            <a:pPr marL="742950" indent="-742950"/>
            <a:r>
              <a:rPr lang="en-US" sz="2400" dirty="0"/>
              <a:t> </a:t>
            </a:r>
            <a:r>
              <a:rPr lang="en-US" sz="2400" dirty="0" smtClean="0"/>
              <a:t>    -Ex. Marriage problems, academics,</a:t>
            </a:r>
          </a:p>
          <a:p>
            <a:pPr marL="742950" indent="-742950"/>
            <a:r>
              <a:rPr lang="en-US" sz="2400" dirty="0"/>
              <a:t> </a:t>
            </a:r>
            <a:r>
              <a:rPr lang="en-US" sz="2400" dirty="0" smtClean="0"/>
              <a:t>            vocational, family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152400"/>
            <a:ext cx="56437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u="sng" dirty="0" smtClean="0"/>
              <a:t>Subfields of Psychology</a:t>
            </a:r>
            <a:endParaRPr lang="en-US" sz="4400" b="1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04800"/>
            <a:ext cx="88392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3.  Community Psychologist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    </a:t>
            </a:r>
            <a:r>
              <a:rPr lang="en-US" sz="2800" dirty="0" smtClean="0"/>
              <a:t> -deals with broad problems of mental health in a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community setting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-believes human behavior is influenced by physical,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social, political, and economic environments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-focuses on preventative measures and crisis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intervention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-special focus on underserved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groups and minorities</a:t>
            </a:r>
          </a:p>
          <a:p>
            <a:pPr marL="742950" indent="-742950"/>
            <a:r>
              <a:rPr lang="en-US" sz="2800" dirty="0"/>
              <a:t> </a:t>
            </a:r>
            <a:r>
              <a:rPr lang="en-US" sz="2800" dirty="0" smtClean="0"/>
              <a:t>      -works in mental health facility </a:t>
            </a:r>
          </a:p>
          <a:p>
            <a:pPr marL="742950" indent="-742950"/>
            <a:r>
              <a:rPr lang="en-US" sz="2800" dirty="0"/>
              <a:t> </a:t>
            </a:r>
            <a:r>
              <a:rPr lang="en-US" sz="2800" dirty="0" smtClean="0"/>
              <a:t>       or welfare agency</a:t>
            </a:r>
          </a:p>
          <a:p>
            <a:pPr marL="742950" indent="-742950"/>
            <a:r>
              <a:rPr lang="en-US" sz="2800" dirty="0"/>
              <a:t> </a:t>
            </a:r>
            <a:r>
              <a:rPr lang="en-US" sz="2800" dirty="0" smtClean="0"/>
              <a:t>      -may design, run, or evaluate these</a:t>
            </a:r>
          </a:p>
          <a:p>
            <a:pPr marL="742950" indent="-742950"/>
            <a:r>
              <a:rPr lang="en-US" sz="2800" dirty="0"/>
              <a:t> </a:t>
            </a:r>
            <a:r>
              <a:rPr lang="en-US" sz="2800" dirty="0" smtClean="0"/>
              <a:t>        agencies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/>
          </a:p>
          <a:p>
            <a:r>
              <a:rPr lang="en-US" sz="2800" b="1" dirty="0" smtClean="0"/>
              <a:t>4.  Industrial/Organizational Psychologist</a:t>
            </a:r>
          </a:p>
          <a:p>
            <a:pPr marL="742950" indent="-742950"/>
            <a:r>
              <a:rPr lang="en-US" sz="2800" dirty="0"/>
              <a:t> </a:t>
            </a:r>
            <a:r>
              <a:rPr lang="en-US" sz="2800" dirty="0" smtClean="0"/>
              <a:t>          -works for private company</a:t>
            </a:r>
          </a:p>
          <a:p>
            <a:pPr marL="742950" indent="-742950"/>
            <a:r>
              <a:rPr lang="en-US" sz="2800" dirty="0"/>
              <a:t> </a:t>
            </a:r>
            <a:r>
              <a:rPr lang="en-US" sz="2800" dirty="0" smtClean="0"/>
              <a:t>          -ways to improve workplace</a:t>
            </a:r>
          </a:p>
          <a:p>
            <a:pPr marL="742950" indent="-742950"/>
            <a:r>
              <a:rPr lang="en-US" sz="2800" dirty="0"/>
              <a:t> </a:t>
            </a:r>
            <a:r>
              <a:rPr lang="en-US" sz="2800" dirty="0" smtClean="0"/>
              <a:t>           ex. Working conditions, Boosting Production</a:t>
            </a:r>
          </a:p>
          <a:p>
            <a:pPr marL="742950" indent="-742950"/>
            <a:r>
              <a:rPr lang="en-US" sz="2800" dirty="0"/>
              <a:t> </a:t>
            </a:r>
            <a:r>
              <a:rPr lang="en-US" sz="2800" dirty="0" smtClean="0"/>
              <a:t>                 or worker morale, Reducing Accidents, Training</a:t>
            </a:r>
          </a:p>
          <a:p>
            <a:pPr marL="742950" indent="-742950"/>
            <a:r>
              <a:rPr lang="en-US" sz="2800" dirty="0"/>
              <a:t> </a:t>
            </a:r>
            <a:r>
              <a:rPr lang="en-US" sz="2800" dirty="0" smtClean="0"/>
              <a:t>                programs for employees</a:t>
            </a:r>
          </a:p>
          <a:p>
            <a:pPr marL="742950" indent="-742950"/>
            <a:endParaRPr lang="en-US" sz="2800" dirty="0"/>
          </a:p>
          <a:p>
            <a:r>
              <a:rPr lang="en-US" sz="2800" b="1" dirty="0" smtClean="0"/>
              <a:t>5.   Human Factors Psychologist (Human engineering)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-focuses on the interaction of people, machines, and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physical environments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-how machines can be made safe and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easy to use.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-ergonomics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-20472"/>
            <a:ext cx="92202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</a:t>
            </a:r>
            <a:r>
              <a:rPr lang="en-US" sz="2800" b="1" dirty="0" smtClean="0"/>
              <a:t>6. Health Psychologist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-designs, conducts, evaluates programs to improve health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-sleep studies, stop smoking, weight loss, pain management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-may work to improve healthcare and gov’t policy</a:t>
            </a:r>
          </a:p>
          <a:p>
            <a:endParaRPr lang="en-US" sz="2800" dirty="0"/>
          </a:p>
          <a:p>
            <a:r>
              <a:rPr lang="en-US" sz="2800" b="1" dirty="0" smtClean="0"/>
              <a:t>7. Rehabilitation Psychologist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-works with people who lost functioning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after an accident, illness, etc.</a:t>
            </a:r>
          </a:p>
          <a:p>
            <a:endParaRPr lang="en-US" sz="2800" dirty="0"/>
          </a:p>
          <a:p>
            <a:r>
              <a:rPr lang="en-US" sz="2800" b="1" dirty="0" smtClean="0"/>
              <a:t>8. Forensic Psychologist</a:t>
            </a:r>
            <a:endParaRPr lang="en-US" sz="2800" b="1" dirty="0"/>
          </a:p>
          <a:p>
            <a:r>
              <a:rPr lang="en-US" sz="2800" dirty="0"/>
              <a:t>       -psych in the legal system</a:t>
            </a:r>
          </a:p>
          <a:p>
            <a:r>
              <a:rPr lang="en-US" sz="2800" dirty="0"/>
              <a:t>       -testify as expert witness</a:t>
            </a:r>
          </a:p>
          <a:p>
            <a:r>
              <a:rPr lang="en-US" sz="2800" dirty="0"/>
              <a:t>       -determines sanity</a:t>
            </a:r>
          </a:p>
          <a:p>
            <a:r>
              <a:rPr lang="en-US" sz="2800" dirty="0"/>
              <a:t>       -helps solve criminal cases (profiling)</a:t>
            </a:r>
          </a:p>
          <a:p>
            <a:r>
              <a:rPr lang="en-US" sz="2800" dirty="0"/>
              <a:t>       -counsels inmates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CDFFE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4116</TotalTime>
  <Words>739</Words>
  <Application>Microsoft Office PowerPoint</Application>
  <PresentationFormat>On-screen Show (4:3)</PresentationFormat>
  <Paragraphs>131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TLovell</dc:creator>
  <cp:lastModifiedBy>Tammy Lovell</cp:lastModifiedBy>
  <cp:revision>285</cp:revision>
  <dcterms:created xsi:type="dcterms:W3CDTF">2009-09-01T18:09:48Z</dcterms:created>
  <dcterms:modified xsi:type="dcterms:W3CDTF">2018-01-10T02:44:03Z</dcterms:modified>
</cp:coreProperties>
</file>